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84" r:id="rId1"/>
    <p:sldMasterId id="2147483696" r:id="rId2"/>
    <p:sldMasterId id="2147483708" r:id="rId3"/>
    <p:sldMasterId id="2147483720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8" r:id="rId12"/>
    <p:sldId id="269" r:id="rId13"/>
    <p:sldId id="270" r:id="rId14"/>
    <p:sldId id="271" r:id="rId15"/>
    <p:sldId id="264" r:id="rId16"/>
    <p:sldId id="266" r:id="rId17"/>
    <p:sldId id="272" r:id="rId18"/>
    <p:sldId id="273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5.5950450075782782E-2"/>
          <c:y val="0.11048136991350657"/>
          <c:w val="0.93196034804628292"/>
          <c:h val="0.83903150877326771"/>
        </c:manualLayout>
      </c:layout>
      <c:lineChart>
        <c:grouping val="standard"/>
        <c:varyColors val="0"/>
        <c:ser>
          <c:idx val="0"/>
          <c:order val="0"/>
          <c:tx>
            <c:v>მხოლოდ ერთი მშობელი დევნილი</c:v>
          </c:tx>
          <c:marker>
            <c:symbol val="diamond"/>
            <c:size val="8"/>
          </c:marker>
          <c:dLbls>
            <c:dLbl>
              <c:idx val="0"/>
              <c:layout>
                <c:manualLayout>
                  <c:x val="-1.0269953051643205E-2"/>
                  <c:y val="1.41072148327287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8.8028169014084234E-3"/>
                  <c:y val="-2.4183796856106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0"/>
                  <c:y val="8.061265618702136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4.4014084507041718E-3"/>
                  <c:y val="-2.4183796856106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4.4014084507042256E-3"/>
                  <c:y val="1.813784764207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8.8028169014084511E-3"/>
                  <c:y val="-2.0153164046755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0"/>
                  <c:y val="1.81378476420798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-7.3356807511738165E-3"/>
                  <c:y val="-2.0153164046755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0"/>
                  <c:y val="8.06126561870209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-1.613849765258216E-2"/>
                  <c:y val="-2.0153164046755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Sheet1!$C$2:$L$2</c:f>
              <c:numCache>
                <c:formatCode>General</c:formatCode>
                <c:ptCount val="10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</c:numCache>
            </c:numRef>
          </c:cat>
          <c:val>
            <c:numRef>
              <c:f>Sheet1!$C$6:$L$6</c:f>
              <c:numCache>
                <c:formatCode>0%</c:formatCode>
                <c:ptCount val="10"/>
                <c:pt idx="0">
                  <c:v>0.68234275822273516</c:v>
                </c:pt>
                <c:pt idx="1">
                  <c:v>0.66428126944617294</c:v>
                </c:pt>
                <c:pt idx="2">
                  <c:v>0.71126602203732858</c:v>
                </c:pt>
                <c:pt idx="3">
                  <c:v>0.73774365032486711</c:v>
                </c:pt>
                <c:pt idx="4">
                  <c:v>0.75260316236020053</c:v>
                </c:pt>
                <c:pt idx="5">
                  <c:v>0.75564516129032255</c:v>
                </c:pt>
                <c:pt idx="6">
                  <c:v>0.77478957092999379</c:v>
                </c:pt>
                <c:pt idx="7">
                  <c:v>0.79156429156429153</c:v>
                </c:pt>
                <c:pt idx="8">
                  <c:v>0.79243856332703211</c:v>
                </c:pt>
                <c:pt idx="9">
                  <c:v>0.81971153846153844</c:v>
                </c:pt>
              </c:numCache>
            </c:numRef>
          </c:val>
          <c:smooth val="0"/>
        </c:ser>
        <c:ser>
          <c:idx val="1"/>
          <c:order val="1"/>
          <c:tx>
            <c:v>ორივე მშობელი დევნილი</c:v>
          </c:tx>
          <c:spPr>
            <a:ln>
              <a:solidFill>
                <a:srgbClr val="FF0000"/>
              </a:solidFill>
            </a:ln>
          </c:spPr>
          <c:marker>
            <c:symbol val="diamond"/>
            <c:size val="8"/>
            <c:spPr>
              <a:solidFill>
                <a:srgbClr val="FF0000"/>
              </a:solidFill>
              <a:ln>
                <a:noFill/>
              </a:ln>
            </c:spPr>
          </c:marker>
          <c:dLbls>
            <c:dLbl>
              <c:idx val="0"/>
              <c:layout>
                <c:manualLayout>
                  <c:x val="-7.3357962737052237E-3"/>
                  <c:y val="2.61991132607819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2.6897185369056324E-17"/>
                  <c:y val="-6.045949214026602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1.0269953051643193E-2"/>
                  <c:y val="2.82144296654574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1.4671361502347955E-3"/>
                  <c:y val="-1.20918984280532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4.4014084507042256E-3"/>
                  <c:y val="2.0153164046755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0"/>
                  <c:y val="-2.0153164046755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0"/>
                  <c:y val="2.0153164046755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-1.4671361502348495E-3"/>
                  <c:y val="-2.0153164046755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0"/>
                  <c:y val="2.4183796856106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-1.4671361502347418E-2"/>
                  <c:y val="-2.61991132607819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Sheet1!$C$2:$L$2</c:f>
              <c:numCache>
                <c:formatCode>General</c:formatCode>
                <c:ptCount val="10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</c:numCache>
            </c:numRef>
          </c:cat>
          <c:val>
            <c:numRef>
              <c:f>Sheet1!$C$7:$L$7</c:f>
              <c:numCache>
                <c:formatCode>0%</c:formatCode>
                <c:ptCount val="10"/>
                <c:pt idx="0">
                  <c:v>0.31765724177726484</c:v>
                </c:pt>
                <c:pt idx="1">
                  <c:v>0.33571873055382701</c:v>
                </c:pt>
                <c:pt idx="2">
                  <c:v>0.28873397796267147</c:v>
                </c:pt>
                <c:pt idx="3">
                  <c:v>0.26225634967513289</c:v>
                </c:pt>
                <c:pt idx="4">
                  <c:v>0.24739683763979947</c:v>
                </c:pt>
                <c:pt idx="5">
                  <c:v>0.24435483870967742</c:v>
                </c:pt>
                <c:pt idx="6">
                  <c:v>0.22521042907000616</c:v>
                </c:pt>
                <c:pt idx="7">
                  <c:v>0.20843570843570844</c:v>
                </c:pt>
                <c:pt idx="8">
                  <c:v>0.20756143667296786</c:v>
                </c:pt>
                <c:pt idx="9">
                  <c:v>0.18028846153846154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92599952"/>
        <c:axId val="1692592880"/>
      </c:lineChart>
      <c:catAx>
        <c:axId val="1692599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1692592880"/>
        <c:crosses val="autoZero"/>
        <c:auto val="1"/>
        <c:lblAlgn val="ctr"/>
        <c:lblOffset val="100"/>
        <c:noMultiLvlLbl val="0"/>
      </c:catAx>
      <c:valAx>
        <c:axId val="1692592880"/>
        <c:scaling>
          <c:orientation val="minMax"/>
          <c:max val="1"/>
        </c:scaling>
        <c:delete val="0"/>
        <c:axPos val="l"/>
        <c:majorGridlines/>
        <c:numFmt formatCode="0%" sourceLinked="1"/>
        <c:majorTickMark val="none"/>
        <c:minorTickMark val="none"/>
        <c:tickLblPos val="nextTo"/>
        <c:crossAx val="169259995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1942488262910798"/>
          <c:y val="6.7908228521011667E-3"/>
          <c:w val="0.28057511737089202"/>
          <c:h val="7.2885583981566998E-2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12201452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914400" y="1752602"/>
            <a:ext cx="103632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5019" y="4953000"/>
            <a:ext cx="12197020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4BA09E2-0EAA-4C06-BC3F-EADE097D7CC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80F5E2B-00B7-47CB-A222-82EDD2F2D0A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81330"/>
            <a:ext cx="109728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BA09E2-0EAA-4C06-BC3F-EADE097D7CC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0F5E2B-00B7-47CB-A222-82EDD2F2D0A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5351" y="274641"/>
            <a:ext cx="236996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BA09E2-0EAA-4C06-BC3F-EADE097D7CC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0F5E2B-00B7-47CB-A222-82EDD2F2D0A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A09E2-0EAA-4C06-BC3F-EADE097D7CC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F5E2B-00B7-47CB-A222-82EDD2F2D0A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35771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A09E2-0EAA-4C06-BC3F-EADE097D7CC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F5E2B-00B7-47CB-A222-82EDD2F2D0A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1282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A09E2-0EAA-4C06-BC3F-EADE097D7CC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F5E2B-00B7-47CB-A222-82EDD2F2D0A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18677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A09E2-0EAA-4C06-BC3F-EADE097D7CC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F5E2B-00B7-47CB-A222-82EDD2F2D0A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95516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A09E2-0EAA-4C06-BC3F-EADE097D7CC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F5E2B-00B7-47CB-A222-82EDD2F2D0A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31833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A09E2-0EAA-4C06-BC3F-EADE097D7CC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F5E2B-00B7-47CB-A222-82EDD2F2D0A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14376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A09E2-0EAA-4C06-BC3F-EADE097D7CC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F5E2B-00B7-47CB-A222-82EDD2F2D0A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554202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A09E2-0EAA-4C06-BC3F-EADE097D7CC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F5E2B-00B7-47CB-A222-82EDD2F2D0A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3387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BA09E2-0EAA-4C06-BC3F-EADE097D7CC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0F5E2B-00B7-47CB-A222-82EDD2F2D0A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A09E2-0EAA-4C06-BC3F-EADE097D7CC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F5E2B-00B7-47CB-A222-82EDD2F2D0A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563290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A09E2-0EAA-4C06-BC3F-EADE097D7CC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F5E2B-00B7-47CB-A222-82EDD2F2D0A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102269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A09E2-0EAA-4C06-BC3F-EADE097D7CC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F5E2B-00B7-47CB-A222-82EDD2F2D0A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462154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A09E2-0EAA-4C06-BC3F-EADE097D7CC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F5E2B-00B7-47CB-A222-82EDD2F2D0A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767044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A09E2-0EAA-4C06-BC3F-EADE097D7CC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F5E2B-00B7-47CB-A222-82EDD2F2D0A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649074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A09E2-0EAA-4C06-BC3F-EADE097D7CC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F5E2B-00B7-47CB-A222-82EDD2F2D0A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957476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A09E2-0EAA-4C06-BC3F-EADE097D7CC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F5E2B-00B7-47CB-A222-82EDD2F2D0A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163799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A09E2-0EAA-4C06-BC3F-EADE097D7CC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F5E2B-00B7-47CB-A222-82EDD2F2D0A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369447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A09E2-0EAA-4C06-BC3F-EADE097D7CC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F5E2B-00B7-47CB-A222-82EDD2F2D0A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608741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A09E2-0EAA-4C06-BC3F-EADE097D7CC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F5E2B-00B7-47CB-A222-82EDD2F2D0A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3914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BA09E2-0EAA-4C06-BC3F-EADE097D7CC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0F5E2B-00B7-47CB-A222-82EDD2F2D0A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Chevron 6"/>
          <p:cNvSpPr/>
          <p:nvPr/>
        </p:nvSpPr>
        <p:spPr>
          <a:xfrm>
            <a:off x="4848907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4600352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A09E2-0EAA-4C06-BC3F-EADE097D7CC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F5E2B-00B7-47CB-A222-82EDD2F2D0A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091905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A09E2-0EAA-4C06-BC3F-EADE097D7CC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F5E2B-00B7-47CB-A222-82EDD2F2D0A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478021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A09E2-0EAA-4C06-BC3F-EADE097D7CC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F5E2B-00B7-47CB-A222-82EDD2F2D0A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864869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A09E2-0EAA-4C06-BC3F-EADE097D7CC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F5E2B-00B7-47CB-A222-82EDD2F2D0A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034968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A09E2-0EAA-4C06-BC3F-EADE097D7CC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F5E2B-00B7-47CB-A222-82EDD2F2D0A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181197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A09E2-0EAA-4C06-BC3F-EADE097D7CC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F5E2B-00B7-47CB-A222-82EDD2F2D0A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224749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A09E2-0EAA-4C06-BC3F-EADE097D7CC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F5E2B-00B7-47CB-A222-82EDD2F2D0A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168823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A09E2-0EAA-4C06-BC3F-EADE097D7CC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F5E2B-00B7-47CB-A222-82EDD2F2D0A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137246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A09E2-0EAA-4C06-BC3F-EADE097D7CC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F5E2B-00B7-47CB-A222-82EDD2F2D0A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322570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A09E2-0EAA-4C06-BC3F-EADE097D7CC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F5E2B-00B7-47CB-A222-82EDD2F2D0A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98451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BA09E2-0EAA-4C06-BC3F-EADE097D7CC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0F5E2B-00B7-47CB-A222-82EDD2F2D0A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A09E2-0EAA-4C06-BC3F-EADE097D7CC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F5E2B-00B7-47CB-A222-82EDD2F2D0A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373975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A09E2-0EAA-4C06-BC3F-EADE097D7CC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F5E2B-00B7-47CB-A222-82EDD2F2D0A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292455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A09E2-0EAA-4C06-BC3F-EADE097D7CC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F5E2B-00B7-47CB-A222-82EDD2F2D0A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520175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A09E2-0EAA-4C06-BC3F-EADE097D7CC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F5E2B-00B7-47CB-A222-82EDD2F2D0A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79310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A09E2-0EAA-4C06-BC3F-EADE097D7CC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F5E2B-00B7-47CB-A222-82EDD2F2D0A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5739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BA09E2-0EAA-4C06-BC3F-EADE097D7CC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0F5E2B-00B7-47CB-A222-82EDD2F2D0A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BA09E2-0EAA-4C06-BC3F-EADE097D7CC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0F5E2B-00B7-47CB-A222-82EDD2F2D0A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BA09E2-0EAA-4C06-BC3F-EADE097D7CC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0F5E2B-00B7-47CB-A222-82EDD2F2D0A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969376" y="6407944"/>
            <a:ext cx="2560320" cy="365760"/>
          </a:xfrm>
        </p:spPr>
        <p:txBody>
          <a:bodyPr/>
          <a:lstStyle>
            <a:extLst/>
          </a:lstStyle>
          <a:p>
            <a:fld id="{64BA09E2-0EAA-4C06-BC3F-EADE097D7CC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0F5E2B-00B7-47CB-A222-82EDD2F2D0A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4BA09E2-0EAA-4C06-BC3F-EADE097D7CC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40097" y="6407945"/>
            <a:ext cx="313424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80F5E2B-00B7-47CB-A222-82EDD2F2D0A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12315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11552149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11303595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12315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481329"/>
            <a:ext cx="109728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8969376" y="6407944"/>
            <a:ext cx="256032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7EF1B91-E7E5-44B7-8F65-598FFB8A5B3B}" type="datetimeFigureOut">
              <a:rPr lang="en-US" smtClean="0"/>
              <a:t>12/4/2017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5840097" y="6407945"/>
            <a:ext cx="313424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1529696" y="6407945"/>
            <a:ext cx="48768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AB7777A-AAF2-4B5B-BA94-9BA910A919F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BA09E2-0EAA-4C06-BC3F-EADE097D7CC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0F5E2B-00B7-47CB-A222-82EDD2F2D0A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4568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BA09E2-0EAA-4C06-BC3F-EADE097D7CC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0F5E2B-00B7-47CB-A222-82EDD2F2D0A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5376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BA09E2-0EAA-4C06-BC3F-EADE097D7CC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0F5E2B-00B7-47CB-A222-82EDD2F2D0A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7877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a-GE" dirty="0" smtClean="0"/>
              <a:t>შემწეობის სისტემის ცვლილების პროექტი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790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/>
          <p:cNvSpPr/>
          <p:nvPr/>
        </p:nvSpPr>
        <p:spPr>
          <a:xfrm>
            <a:off x="5129444" y="2418961"/>
            <a:ext cx="2203104" cy="2186493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200" y="2274849"/>
            <a:ext cx="2787805" cy="2542478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ight Arrow 9"/>
          <p:cNvSpPr/>
          <p:nvPr/>
        </p:nvSpPr>
        <p:spPr>
          <a:xfrm>
            <a:off x="3723951" y="3331102"/>
            <a:ext cx="1322349" cy="434898"/>
          </a:xfrm>
          <a:prstGeom prst="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4546088" y="5029200"/>
            <a:ext cx="1420625" cy="1328849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9087313" y="1371600"/>
            <a:ext cx="1799064" cy="1694986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9087313" y="4092498"/>
            <a:ext cx="1799064" cy="1694986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Right Arrow 15"/>
          <p:cNvSpPr/>
          <p:nvPr/>
        </p:nvSpPr>
        <p:spPr>
          <a:xfrm rot="19861528">
            <a:off x="3226020" y="1894583"/>
            <a:ext cx="1373736" cy="417199"/>
          </a:xfrm>
          <a:prstGeom prst="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Right Arrow 16"/>
          <p:cNvSpPr/>
          <p:nvPr/>
        </p:nvSpPr>
        <p:spPr>
          <a:xfrm rot="1670872">
            <a:off x="3474535" y="4637754"/>
            <a:ext cx="1026196" cy="448614"/>
          </a:xfrm>
          <a:prstGeom prst="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8" name="Right Arrow 17"/>
          <p:cNvSpPr/>
          <p:nvPr/>
        </p:nvSpPr>
        <p:spPr>
          <a:xfrm rot="1257916">
            <a:off x="7404239" y="4101143"/>
            <a:ext cx="1541811" cy="501694"/>
          </a:xfrm>
          <a:prstGeom prst="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9" name="Right Arrow 18"/>
          <p:cNvSpPr/>
          <p:nvPr/>
        </p:nvSpPr>
        <p:spPr>
          <a:xfrm rot="20189517">
            <a:off x="7401800" y="2706933"/>
            <a:ext cx="1548756" cy="503903"/>
          </a:xfrm>
          <a:prstGeom prst="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0" name="Oval 19"/>
          <p:cNvSpPr/>
          <p:nvPr/>
        </p:nvSpPr>
        <p:spPr>
          <a:xfrm>
            <a:off x="4546088" y="595663"/>
            <a:ext cx="1420625" cy="1328849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871266" y="3361422"/>
            <a:ext cx="8803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90,281 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620232" y="4755325"/>
            <a:ext cx="8194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 smtClean="0">
                <a:solidFill>
                  <a:prstClr val="black"/>
                </a:solidFill>
              </a:rPr>
              <a:t>30,450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9620232" y="2034427"/>
            <a:ext cx="8194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 smtClean="0">
                <a:solidFill>
                  <a:prstClr val="black"/>
                </a:solidFill>
              </a:rPr>
              <a:t>27,828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864852" y="3361422"/>
            <a:ext cx="8194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 smtClean="0">
                <a:solidFill>
                  <a:prstClr val="black"/>
                </a:solidFill>
              </a:rPr>
              <a:t>58,278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988538" y="1062271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824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259744" y="4577283"/>
            <a:ext cx="31149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 smtClean="0">
                <a:solidFill>
                  <a:prstClr val="black"/>
                </a:solidFill>
              </a:rPr>
              <a:t>1250 ლარი/საზღვრის კვეთა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996279" y="224067"/>
            <a:ext cx="25202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 smtClean="0">
                <a:solidFill>
                  <a:prstClr val="black"/>
                </a:solidFill>
              </a:rPr>
              <a:t>გალში მაცხოვრებელი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705852" y="2103182"/>
            <a:ext cx="1050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>
                <a:solidFill>
                  <a:prstClr val="black"/>
                </a:solidFill>
              </a:rPr>
              <a:t>&lt;</a:t>
            </a:r>
            <a:r>
              <a:rPr lang="ka-GE" dirty="0" smtClean="0">
                <a:solidFill>
                  <a:prstClr val="black"/>
                </a:solidFill>
              </a:rPr>
              <a:t>100,001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9063989" y="3581334"/>
            <a:ext cx="19319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 smtClean="0">
                <a:solidFill>
                  <a:prstClr val="black"/>
                </a:solidFill>
              </a:rPr>
              <a:t>განუსახლებელი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9118491" y="1002268"/>
            <a:ext cx="18229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 smtClean="0">
                <a:solidFill>
                  <a:prstClr val="black"/>
                </a:solidFill>
              </a:rPr>
              <a:t>განსახლებული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37942" y="1770635"/>
            <a:ext cx="29883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 smtClean="0">
                <a:solidFill>
                  <a:prstClr val="black"/>
                </a:solidFill>
              </a:rPr>
              <a:t>რეგისტრაცია შეწყვეტილი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904380" y="5508958"/>
            <a:ext cx="7040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 smtClean="0">
                <a:solidFill>
                  <a:prstClr val="black"/>
                </a:solidFill>
              </a:rPr>
              <a:t>9,970</a:t>
            </a: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462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/>
          <p:cNvSpPr/>
          <p:nvPr/>
        </p:nvSpPr>
        <p:spPr>
          <a:xfrm>
            <a:off x="5129444" y="2418961"/>
            <a:ext cx="2203104" cy="2186493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200" y="2274849"/>
            <a:ext cx="2787805" cy="2542478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ight Arrow 9"/>
          <p:cNvSpPr/>
          <p:nvPr/>
        </p:nvSpPr>
        <p:spPr>
          <a:xfrm>
            <a:off x="3723951" y="3331102"/>
            <a:ext cx="1322349" cy="434898"/>
          </a:xfrm>
          <a:prstGeom prst="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4546088" y="5029200"/>
            <a:ext cx="1420625" cy="1328849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9620232" y="1292078"/>
            <a:ext cx="1799064" cy="1694986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9632167" y="4092498"/>
            <a:ext cx="1799064" cy="1694986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Right Arrow 15"/>
          <p:cNvSpPr/>
          <p:nvPr/>
        </p:nvSpPr>
        <p:spPr>
          <a:xfrm rot="19861528">
            <a:off x="3439636" y="2149660"/>
            <a:ext cx="1037351" cy="417199"/>
          </a:xfrm>
          <a:prstGeom prst="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Right Arrow 16"/>
          <p:cNvSpPr/>
          <p:nvPr/>
        </p:nvSpPr>
        <p:spPr>
          <a:xfrm rot="1670872">
            <a:off x="3474535" y="4637754"/>
            <a:ext cx="1026196" cy="448614"/>
          </a:xfrm>
          <a:prstGeom prst="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8" name="Right Arrow 17"/>
          <p:cNvSpPr/>
          <p:nvPr/>
        </p:nvSpPr>
        <p:spPr>
          <a:xfrm rot="1257916">
            <a:off x="8049236" y="3926279"/>
            <a:ext cx="1541811" cy="501694"/>
          </a:xfrm>
          <a:prstGeom prst="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9" name="Right Arrow 18"/>
          <p:cNvSpPr/>
          <p:nvPr/>
        </p:nvSpPr>
        <p:spPr>
          <a:xfrm rot="20189517">
            <a:off x="8047183" y="2646230"/>
            <a:ext cx="1548756" cy="503903"/>
          </a:xfrm>
          <a:prstGeom prst="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0" name="Oval 19"/>
          <p:cNvSpPr/>
          <p:nvPr/>
        </p:nvSpPr>
        <p:spPr>
          <a:xfrm>
            <a:off x="4546088" y="595663"/>
            <a:ext cx="1420625" cy="1328849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871266" y="3361422"/>
            <a:ext cx="99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>
                <a:solidFill>
                  <a:prstClr val="black"/>
                </a:solidFill>
              </a:rPr>
              <a:t>122,927 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0170863" y="4755325"/>
            <a:ext cx="761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>
                <a:solidFill>
                  <a:prstClr val="black"/>
                </a:solidFill>
              </a:rPr>
              <a:t>3,719 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0158928" y="1917724"/>
            <a:ext cx="7633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6</a:t>
            </a:r>
            <a:r>
              <a:rPr lang="ka-GE" dirty="0">
                <a:solidFill>
                  <a:prstClr val="black"/>
                </a:solidFill>
              </a:rPr>
              <a:t>,</a:t>
            </a:r>
            <a:r>
              <a:rPr lang="en-US" dirty="0">
                <a:solidFill>
                  <a:prstClr val="black"/>
                </a:solidFill>
              </a:rPr>
              <a:t>611 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895564" y="5508958"/>
            <a:ext cx="8194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 smtClean="0">
                <a:solidFill>
                  <a:prstClr val="black"/>
                </a:solidFill>
              </a:rPr>
              <a:t>19,706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870160" y="3343441"/>
            <a:ext cx="8194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 smtClean="0">
                <a:solidFill>
                  <a:prstClr val="black"/>
                </a:solidFill>
              </a:rPr>
              <a:t>93,909</a:t>
            </a:r>
            <a:endParaRPr lang="ka-GE" dirty="0">
              <a:solidFill>
                <a:prstClr val="black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895564" y="1075421"/>
            <a:ext cx="7040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 smtClean="0">
                <a:solidFill>
                  <a:prstClr val="black"/>
                </a:solidFill>
              </a:rPr>
              <a:t>9,312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885419" y="1739846"/>
            <a:ext cx="26933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>
                <a:solidFill>
                  <a:prstClr val="black"/>
                </a:solidFill>
              </a:rPr>
              <a:t>არასდროს </a:t>
            </a:r>
            <a:r>
              <a:rPr lang="ka-GE" dirty="0" smtClean="0">
                <a:solidFill>
                  <a:prstClr val="black"/>
                </a:solidFill>
              </a:rPr>
              <a:t>შეფასებული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9620232" y="3581334"/>
            <a:ext cx="19319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>
                <a:solidFill>
                  <a:prstClr val="black"/>
                </a:solidFill>
              </a:rPr>
              <a:t>განუსახლებელი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385125" y="4605454"/>
            <a:ext cx="31149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>
                <a:solidFill>
                  <a:prstClr val="black"/>
                </a:solidFill>
              </a:rPr>
              <a:t>1250 ლარი/საზღვრის </a:t>
            </a:r>
            <a:r>
              <a:rPr lang="ka-GE" dirty="0" smtClean="0">
                <a:solidFill>
                  <a:prstClr val="black"/>
                </a:solidFill>
              </a:rPr>
              <a:t>კვეთა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870160" y="1954905"/>
            <a:ext cx="13981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 smtClean="0">
                <a:solidFill>
                  <a:prstClr val="black"/>
                </a:solidFill>
              </a:rPr>
              <a:t>სავარაუდო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9620232" y="877606"/>
            <a:ext cx="18229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>
                <a:solidFill>
                  <a:prstClr val="black"/>
                </a:solidFill>
              </a:rPr>
              <a:t>განსახლებული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996279" y="226331"/>
            <a:ext cx="25202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>
                <a:solidFill>
                  <a:prstClr val="black"/>
                </a:solidFill>
              </a:rPr>
              <a:t>გალში </a:t>
            </a:r>
            <a:r>
              <a:rPr lang="ka-GE" dirty="0" smtClean="0">
                <a:solidFill>
                  <a:prstClr val="black"/>
                </a:solidFill>
              </a:rPr>
              <a:t>მაცხოვრებელი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611210" y="3327541"/>
            <a:ext cx="6559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sz="2000" b="1" dirty="0" smtClean="0">
                <a:solidFill>
                  <a:prstClr val="black"/>
                </a:solidFill>
              </a:rPr>
              <a:t>12%</a:t>
            </a:r>
            <a:endParaRPr lang="en-US" sz="20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8999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2686623"/>
              </p:ext>
            </p:extLst>
          </p:nvPr>
        </p:nvGraphicFramePr>
        <p:xfrm>
          <a:off x="990602" y="1524004"/>
          <a:ext cx="9753598" cy="38513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32209"/>
                <a:gridCol w="2253604"/>
                <a:gridCol w="2524037"/>
                <a:gridCol w="2343748"/>
              </a:tblGrid>
              <a:tr h="80553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114300" algn="l"/>
                        </a:tabLst>
                      </a:pPr>
                      <a:r>
                        <a:rPr lang="ka-GE" sz="1100" dirty="0">
                          <a:effectLst/>
                        </a:rPr>
                        <a:t>დევნილთა კატეგორია სოციალური მომსახურების სააგენტოს შეფასების მიხედვით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114300" algn="l"/>
                        </a:tabLst>
                      </a:pPr>
                      <a:r>
                        <a:rPr lang="ka-GE" sz="1100" dirty="0">
                          <a:effectLst/>
                        </a:rPr>
                        <a:t>100,001-ზე ნაკლები ქულის მქონე განსახლებით დასაკმაყოფილებელი დევნილები 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114300" algn="l"/>
                        </a:tabLst>
                      </a:pPr>
                      <a:r>
                        <a:rPr lang="ka-GE" sz="1100" dirty="0">
                          <a:effectLst/>
                        </a:rPr>
                        <a:t>100,001-ზე ნაკლები ქულის მქონე განსახლებული დევნილები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114300" algn="l"/>
                        </a:tabLst>
                      </a:pPr>
                      <a:r>
                        <a:rPr lang="ka-GE" sz="1100">
                          <a:effectLst/>
                        </a:rPr>
                        <a:t> წლიური დანახარჯი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83190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114300" algn="l"/>
                        </a:tabLst>
                      </a:pPr>
                      <a:r>
                        <a:rPr lang="ka-GE" sz="1100">
                          <a:effectLst/>
                        </a:rPr>
                        <a:t>სააგენტოს ბაზაში რეგისტრირებული დევნილები (52,511)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114300" algn="l"/>
                        </a:tabLst>
                      </a:pPr>
                      <a:r>
                        <a:rPr lang="ka-GE" sz="1100" dirty="0">
                          <a:effectLst/>
                        </a:rPr>
                        <a:t>25,442 დევნილი 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114300" algn="l"/>
                        </a:tabLst>
                      </a:pPr>
                      <a:r>
                        <a:rPr lang="ka-GE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2</a:t>
                      </a:r>
                      <a:r>
                        <a:rPr lang="ka-GE" sz="1100">
                          <a:effectLst/>
                        </a:rPr>
                        <a:t>7</a:t>
                      </a:r>
                      <a:r>
                        <a:rPr lang="en-US" sz="1100">
                          <a:effectLst/>
                        </a:rPr>
                        <a:t>,</a:t>
                      </a:r>
                      <a:r>
                        <a:rPr lang="ka-GE" sz="1100">
                          <a:effectLst/>
                        </a:rPr>
                        <a:t>069 დევნილი 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ka-GE" sz="1100">
                          <a:effectLst/>
                        </a:rPr>
                        <a:t>41,215,500 ლარი</a:t>
                      </a:r>
                      <a:endParaRPr lang="en-US" sz="110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114300" algn="l"/>
                        </a:tabLst>
                      </a:pPr>
                      <a:r>
                        <a:rPr lang="ka-GE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83190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114300" algn="l"/>
                        </a:tabLst>
                      </a:pPr>
                      <a:r>
                        <a:rPr lang="ka-GE" sz="1100">
                          <a:effectLst/>
                        </a:rPr>
                        <a:t>რეგისტრაცია შეწყვეტილი დევნილები (58,278)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ka-GE" sz="1100">
                          <a:effectLst/>
                        </a:rPr>
                        <a:t>27,828 დევნილი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ka-GE" sz="1100">
                          <a:effectLst/>
                        </a:rPr>
                        <a:t>30,450 დევნილი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ka-GE" sz="1100">
                          <a:effectLst/>
                        </a:rPr>
                        <a:t>35,910,275 ლარი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111375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114300" algn="l"/>
                        </a:tabLst>
                      </a:pPr>
                      <a:r>
                        <a:rPr lang="ka-GE" sz="1100">
                          <a:effectLst/>
                        </a:rPr>
                        <a:t>დევნილები, რომლებსაც არ გაუვლიათ შეფასება არასოდეს (93,909)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ka-GE" sz="1100">
                          <a:effectLst/>
                        </a:rPr>
                        <a:t> </a:t>
                      </a:r>
                      <a:r>
                        <a:rPr lang="en-US" sz="1100">
                          <a:effectLst/>
                        </a:rPr>
                        <a:t>6</a:t>
                      </a:r>
                      <a:r>
                        <a:rPr lang="ka-GE" sz="1100">
                          <a:effectLst/>
                        </a:rPr>
                        <a:t>,</a:t>
                      </a:r>
                      <a:r>
                        <a:rPr lang="en-US" sz="1100">
                          <a:effectLst/>
                        </a:rPr>
                        <a:t>611 </a:t>
                      </a:r>
                      <a:r>
                        <a:rPr lang="ka-GE" sz="1100">
                          <a:effectLst/>
                        </a:rPr>
                        <a:t>დევნილი 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ka-GE" sz="1100">
                          <a:effectLst/>
                        </a:rPr>
                        <a:t>3,719 დევნილი 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ka-GE" sz="1100">
                          <a:effectLst/>
                        </a:rPr>
                        <a:t>6,302,450 ლარი </a:t>
                      </a:r>
                      <a:endParaRPr lang="en-US" sz="110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ka-GE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268204"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ka-GE" sz="1100">
                          <a:effectLst/>
                        </a:rPr>
                        <a:t>ჯამი: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ka-GE" sz="1100" dirty="0">
                          <a:effectLst/>
                        </a:rPr>
                        <a:t>83,428,225 ლარი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რეფორმის შედეგად მიღებული დანახარჯი</a:t>
            </a:r>
            <a:endParaRPr lang="en-US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005142" y="1878702"/>
            <a:ext cx="18473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3456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45306904"/>
              </p:ext>
            </p:extLst>
          </p:nvPr>
        </p:nvGraphicFramePr>
        <p:xfrm>
          <a:off x="772887" y="1524002"/>
          <a:ext cx="9579430" cy="306976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23976"/>
                <a:gridCol w="3127727"/>
                <a:gridCol w="3127727"/>
              </a:tblGrid>
              <a:tr h="5073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dirty="0">
                          <a:effectLst/>
                        </a:rPr>
                        <a:t>კატეგორია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dirty="0">
                          <a:effectLst/>
                        </a:rPr>
                        <a:t>დევნილები გალის რაიონიდან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განსახლებული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073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</a:rPr>
                        <a:t>საერთო რაოდენობა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</a:rPr>
                        <a:t>78,930 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ka-GE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17,856</a:t>
                      </a:r>
                      <a:endParaRPr kumimoji="0" lang="en-US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104046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</a:rPr>
                        <a:t>სოც. მომსახურების ბაზაში რეგისტრირებული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dirty="0">
                          <a:effectLst/>
                        </a:rPr>
                        <a:t>14,839 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ka-GE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5,263</a:t>
                      </a:r>
                      <a:endParaRPr kumimoji="0" lang="en-US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5073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</a:rPr>
                        <a:t>რეგისტრაცია შეწყვეტილი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dirty="0">
                          <a:effectLst/>
                        </a:rPr>
                        <a:t>19,534 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ka-GE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6,984</a:t>
                      </a:r>
                      <a:endParaRPr kumimoji="0" lang="en-US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5073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</a:rPr>
                        <a:t>არ გაუვლია შეფასება არასოდეს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dirty="0">
                          <a:effectLst/>
                        </a:rPr>
                        <a:t>44,557 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ka-GE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5,609</a:t>
                      </a:r>
                      <a:endParaRPr kumimoji="0" lang="en-US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გალის მოსახლეობა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4767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2524150"/>
              </p:ext>
            </p:extLst>
          </p:nvPr>
        </p:nvGraphicFramePr>
        <p:xfrm>
          <a:off x="711200" y="1461204"/>
          <a:ext cx="10769600" cy="379158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69447"/>
                <a:gridCol w="4407353"/>
                <a:gridCol w="1727200"/>
                <a:gridCol w="2438400"/>
                <a:gridCol w="1727200"/>
              </a:tblGrid>
              <a:tr h="10668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N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8849" marR="78849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kern="1200" dirty="0" smtClean="0">
                          <a:effectLst/>
                          <a:cs typeface="Calibri" pitchFamily="34" charset="0"/>
                        </a:rPr>
                        <a:t>კატეგორიები ოჯახის სარეიტინგო ქულების მიხედვით</a:t>
                      </a:r>
                      <a:endParaRPr lang="en-US" sz="14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78849" marR="7884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პირთა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რაოდენობა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</a:rPr>
                        <a:t>ამჟამად</a:t>
                      </a:r>
                      <a:r>
                        <a:rPr lang="en-US" sz="1400" dirty="0">
                          <a:effectLst/>
                        </a:rPr>
                        <a:t>)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8849" marR="7884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პირთა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რაოდენობა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</a:rPr>
                        <a:t>განსახლებით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დაკმაყოფილების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</a:rPr>
                        <a:t>შემდეგ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8849" marR="7884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სხვაობა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8849" marR="78849" marT="0" marB="0" anchor="ctr"/>
                </a:tc>
              </a:tr>
              <a:tr h="45338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8849" marR="78849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kern="1200" dirty="0" smtClean="0">
                          <a:effectLst/>
                          <a:cs typeface="Calibri" pitchFamily="34" charset="0"/>
                        </a:rPr>
                        <a:t>30,001-ზე ნაკლები - თვეში</a:t>
                      </a:r>
                      <a:r>
                        <a:rPr lang="ka-GE" sz="1400" kern="1200" baseline="0" dirty="0" smtClean="0">
                          <a:effectLst/>
                          <a:cs typeface="Calibri" pitchFamily="34" charset="0"/>
                        </a:rPr>
                        <a:t> 60 ლარი პირზე</a:t>
                      </a:r>
                      <a:endParaRPr lang="en-US" sz="14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78849" marR="78849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6,168</a:t>
                      </a:r>
                      <a:endParaRPr kumimoji="0" lang="en-US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8849" marR="78849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r>
                        <a:rPr kumimoji="0" lang="ka-GE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793</a:t>
                      </a:r>
                      <a:endParaRPr kumimoji="0" lang="en-US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8849" marR="78849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2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375</a:t>
                      </a:r>
                    </a:p>
                  </a:txBody>
                  <a:tcPr marL="78849" marR="78849" marT="0" marB="0" anchor="b"/>
                </a:tc>
              </a:tr>
              <a:tr h="41026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8849" marR="78849" marT="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400" dirty="0" smtClean="0">
                          <a:effectLst/>
                          <a:cs typeface="Calibri" pitchFamily="34" charset="0"/>
                        </a:rPr>
                        <a:t>30,001-57,001</a:t>
                      </a:r>
                      <a:r>
                        <a:rPr lang="ka-GE" sz="1400" kern="1200" dirty="0" smtClean="0">
                          <a:effectLst/>
                          <a:cs typeface="Calibri" pitchFamily="34" charset="0"/>
                        </a:rPr>
                        <a:t> ქულა - თვეში</a:t>
                      </a:r>
                      <a:r>
                        <a:rPr lang="ka-GE" sz="1400" kern="1200" baseline="0" dirty="0" smtClean="0">
                          <a:effectLst/>
                          <a:cs typeface="Calibri" pitchFamily="34" charset="0"/>
                        </a:rPr>
                        <a:t> 50 ლარი პირზე</a:t>
                      </a:r>
                      <a:endParaRPr lang="en-US" sz="1400" dirty="0" smtClean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78849" marR="78849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6,753</a:t>
                      </a:r>
                      <a:endParaRPr kumimoji="0" lang="en-US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8849" marR="78849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r>
                        <a:rPr kumimoji="0" lang="ka-GE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681</a:t>
                      </a:r>
                      <a:endParaRPr kumimoji="0" lang="en-US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8849" marR="78849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2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72</a:t>
                      </a:r>
                    </a:p>
                  </a:txBody>
                  <a:tcPr marL="78849" marR="78849" marT="0" marB="0" anchor="b"/>
                </a:tc>
              </a:tr>
              <a:tr h="45059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8849" marR="78849" marT="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400" dirty="0" smtClean="0">
                          <a:effectLst/>
                          <a:cs typeface="Calibri" pitchFamily="34" charset="0"/>
                        </a:rPr>
                        <a:t>57,001-60,00</a:t>
                      </a:r>
                      <a:r>
                        <a:rPr lang="en-US" sz="140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0</a:t>
                      </a:r>
                      <a:r>
                        <a:rPr lang="ka-GE" sz="1400" baseline="0" dirty="0" smtClean="0">
                          <a:effectLst/>
                          <a:cs typeface="Calibri" pitchFamily="34" charset="0"/>
                        </a:rPr>
                        <a:t> </a:t>
                      </a:r>
                      <a:r>
                        <a:rPr lang="ka-GE" sz="1400" dirty="0" smtClean="0">
                          <a:effectLst/>
                          <a:cs typeface="Calibri" pitchFamily="34" charset="0"/>
                        </a:rPr>
                        <a:t>ქულა - </a:t>
                      </a:r>
                      <a:r>
                        <a:rPr lang="ka-GE" sz="1400" kern="1200" dirty="0" smtClean="0">
                          <a:effectLst/>
                          <a:cs typeface="Calibri" pitchFamily="34" charset="0"/>
                        </a:rPr>
                        <a:t>თვეში</a:t>
                      </a:r>
                      <a:r>
                        <a:rPr lang="ka-GE" sz="1400" kern="1200" baseline="0" dirty="0" smtClean="0">
                          <a:effectLst/>
                          <a:cs typeface="Calibri" pitchFamily="34" charset="0"/>
                        </a:rPr>
                        <a:t> 40 ლარი პირზე</a:t>
                      </a:r>
                      <a:endParaRPr lang="en-US" sz="1400" dirty="0" smtClean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78849" marR="78849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801</a:t>
                      </a:r>
                    </a:p>
                  </a:txBody>
                  <a:tcPr marL="78849" marR="78849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783</a:t>
                      </a:r>
                    </a:p>
                  </a:txBody>
                  <a:tcPr marL="78849" marR="78849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2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</a:t>
                      </a:r>
                    </a:p>
                  </a:txBody>
                  <a:tcPr marL="78849" marR="78849" marT="0" marB="0" anchor="b"/>
                </a:tc>
              </a:tr>
              <a:tr h="49091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8849" marR="78849" marT="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400" dirty="0" smtClean="0">
                          <a:effectLst/>
                          <a:cs typeface="Calibri" pitchFamily="34" charset="0"/>
                        </a:rPr>
                        <a:t>60,001-65,00</a:t>
                      </a:r>
                      <a:r>
                        <a:rPr lang="en-US" sz="140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0</a:t>
                      </a:r>
                      <a:r>
                        <a:rPr lang="ka-GE" sz="1400" baseline="0" dirty="0" smtClean="0">
                          <a:effectLst/>
                          <a:cs typeface="Calibri" pitchFamily="34" charset="0"/>
                        </a:rPr>
                        <a:t> </a:t>
                      </a:r>
                      <a:r>
                        <a:rPr lang="ka-GE" sz="1400" dirty="0" smtClean="0">
                          <a:effectLst/>
                          <a:cs typeface="Calibri" pitchFamily="34" charset="0"/>
                        </a:rPr>
                        <a:t>ქულა - </a:t>
                      </a:r>
                      <a:r>
                        <a:rPr lang="ka-GE" sz="1400" kern="1200" dirty="0" smtClean="0">
                          <a:effectLst/>
                          <a:cs typeface="Calibri" pitchFamily="34" charset="0"/>
                        </a:rPr>
                        <a:t>თვეში</a:t>
                      </a:r>
                      <a:r>
                        <a:rPr lang="ka-GE" sz="1400" kern="1200" baseline="0" dirty="0" smtClean="0">
                          <a:effectLst/>
                          <a:cs typeface="Calibri" pitchFamily="34" charset="0"/>
                        </a:rPr>
                        <a:t> 30 ლარი პირზე</a:t>
                      </a:r>
                      <a:endParaRPr lang="en-US" sz="1400" dirty="0" smtClean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78849" marR="78849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1,253</a:t>
                      </a:r>
                      <a:endParaRPr kumimoji="0" lang="en-US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8849" marR="78849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kumimoji="0" lang="ka-GE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247</a:t>
                      </a:r>
                      <a:endParaRPr kumimoji="0" lang="en-US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8849" marR="78849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2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78849" marR="78849" marT="0" marB="0" anchor="b"/>
                </a:tc>
              </a:tr>
              <a:tr h="67427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5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8849" marR="78849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100001-ზე </a:t>
                      </a:r>
                      <a:r>
                        <a:rPr lang="en-US" sz="1400" dirty="0" err="1" smtClean="0">
                          <a:effectLst/>
                        </a:rPr>
                        <a:t>ნაკლები</a:t>
                      </a:r>
                      <a:r>
                        <a:rPr lang="ka-GE" sz="1400" baseline="0" dirty="0" smtClean="0">
                          <a:effectLst/>
                        </a:rPr>
                        <a:t> ქულა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ka-GE" sz="1400" dirty="0" smtClean="0">
                          <a:effectLst/>
                        </a:rPr>
                        <a:t>-</a:t>
                      </a:r>
                      <a:r>
                        <a:rPr lang="ka-GE" sz="1400" baseline="0" dirty="0" smtClean="0">
                          <a:effectLst/>
                        </a:rPr>
                        <a:t> </a:t>
                      </a:r>
                      <a:r>
                        <a:rPr lang="en-US" sz="1400" dirty="0" smtClean="0">
                          <a:effectLst/>
                        </a:rPr>
                        <a:t>10 </a:t>
                      </a:r>
                      <a:r>
                        <a:rPr lang="en-US" sz="1400" dirty="0" err="1" smtClean="0">
                          <a:effectLst/>
                        </a:rPr>
                        <a:t>ლარი</a:t>
                      </a:r>
                      <a:r>
                        <a:rPr lang="en-US" sz="1400" dirty="0" smtClean="0">
                          <a:effectLst/>
                        </a:rPr>
                        <a:t> 16 </a:t>
                      </a:r>
                      <a:r>
                        <a:rPr lang="en-US" sz="1400" dirty="0" err="1">
                          <a:effectLst/>
                        </a:rPr>
                        <a:t>წლამდე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ასაკის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</a:rPr>
                        <a:t>წევრზე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en-US" sz="1400" dirty="0">
                          <a:effectLst/>
                        </a:rPr>
                        <a:t>(2,900 </a:t>
                      </a:r>
                      <a:r>
                        <a:rPr lang="en-US" sz="1400" dirty="0" err="1">
                          <a:effectLst/>
                        </a:rPr>
                        <a:t>პირი</a:t>
                      </a:r>
                      <a:r>
                        <a:rPr lang="en-US" sz="1400" dirty="0">
                          <a:effectLst/>
                        </a:rPr>
                        <a:t>)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8849" marR="78849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9,491</a:t>
                      </a:r>
                      <a:endParaRPr kumimoji="0" lang="en-US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8849" marR="78849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  <a:r>
                        <a:rPr kumimoji="0" lang="ka-GE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916</a:t>
                      </a:r>
                      <a:endParaRPr kumimoji="0" lang="en-US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8849" marR="78849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-425</a:t>
                      </a:r>
                    </a:p>
                  </a:txBody>
                  <a:tcPr marL="78849" marR="78849" marT="0" marB="0" anchor="b"/>
                </a:tc>
              </a:tr>
              <a:tr h="5899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8849" marR="78849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r>
                        <a:rPr lang="ka-GE" sz="1400" dirty="0" smtClean="0">
                          <a:effectLst/>
                        </a:rPr>
                        <a:t>სულ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8849" marR="78849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24,466</a:t>
                      </a:r>
                      <a:endParaRPr kumimoji="0" lang="en-US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8849" marR="78849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24,420</a:t>
                      </a:r>
                      <a:endParaRPr kumimoji="0" lang="en-US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8849" marR="78849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78849" marR="78849" marT="0" marB="0" anchor="b"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1524000" y="544677"/>
            <a:ext cx="715292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b="1" dirty="0" smtClean="0"/>
              <a:t>დევნილთა ქულები განსახლებით დაკმაყოფილების შემთხვევაში</a:t>
            </a:r>
            <a:r>
              <a:rPr lang="ka-GE" sz="2000" b="1" dirty="0" smtClean="0"/>
              <a:t>*</a:t>
            </a:r>
            <a:endParaRPr lang="en-US" sz="20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5613048" y="979431"/>
            <a:ext cx="12266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a-GE" sz="1200" dirty="0" smtClean="0"/>
              <a:t>(</a:t>
            </a:r>
            <a:r>
              <a:rPr lang="ka-GE" sz="1400" dirty="0" smtClean="0"/>
              <a:t>სიმულაცია</a:t>
            </a:r>
            <a:r>
              <a:rPr lang="ka-GE" sz="1200" dirty="0" smtClean="0"/>
              <a:t>)</a:t>
            </a:r>
            <a:endParaRPr lang="en-US" sz="1200" dirty="0"/>
          </a:p>
        </p:txBody>
      </p:sp>
      <p:sp>
        <p:nvSpPr>
          <p:cNvPr id="14" name="TextBox 13"/>
          <p:cNvSpPr txBox="1"/>
          <p:nvPr/>
        </p:nvSpPr>
        <p:spPr>
          <a:xfrm>
            <a:off x="742220" y="6139935"/>
            <a:ext cx="38026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sz="2400" dirty="0" smtClean="0"/>
              <a:t>*</a:t>
            </a:r>
            <a:r>
              <a:rPr lang="ka-GE" sz="1400" dirty="0" smtClean="0"/>
              <a:t>ახალი მეთოდით შეფასებული დევნილები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783283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14400" y="1828800"/>
            <a:ext cx="10972800" cy="1143000"/>
          </a:xfrm>
        </p:spPr>
        <p:txBody>
          <a:bodyPr/>
          <a:lstStyle/>
          <a:p>
            <a:pPr algn="ctr"/>
            <a:r>
              <a:rPr lang="ka-GE" dirty="0" smtClean="0"/>
              <a:t>გმადლობთ ყურადღებისთვის!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9079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dirty="0" smtClean="0"/>
              <a:t>სოციალურად დაუცველი დევნილების რაოდენობა</a:t>
            </a:r>
            <a:endParaRPr lang="en-US" dirty="0" smtClean="0"/>
          </a:p>
          <a:p>
            <a:endParaRPr lang="ka-GE" dirty="0" smtClean="0"/>
          </a:p>
          <a:p>
            <a:r>
              <a:rPr lang="ka-GE" dirty="0"/>
              <a:t>დევნილი მოსახლეობის შობადობა </a:t>
            </a:r>
            <a:endParaRPr lang="en-US" dirty="0" smtClean="0"/>
          </a:p>
          <a:p>
            <a:endParaRPr lang="ka-GE" dirty="0"/>
          </a:p>
          <a:p>
            <a:r>
              <a:rPr lang="ka-GE" dirty="0" smtClean="0"/>
              <a:t>ახალი დამატებული ბენეფიციარები</a:t>
            </a:r>
            <a:endParaRPr lang="en-US" dirty="0" smtClean="0"/>
          </a:p>
          <a:p>
            <a:endParaRPr lang="ka-GE" dirty="0" smtClean="0"/>
          </a:p>
          <a:p>
            <a:r>
              <a:rPr lang="ka-GE" dirty="0" smtClean="0"/>
              <a:t>შემოსავლების სამსახურიდან მიღებული მონაცემები</a:t>
            </a:r>
            <a:endParaRPr lang="en-US" dirty="0" smtClean="0"/>
          </a:p>
          <a:p>
            <a:endParaRPr lang="en-US" dirty="0" smtClean="0"/>
          </a:p>
          <a:p>
            <a:r>
              <a:rPr lang="ka-GE" dirty="0" smtClean="0"/>
              <a:t>ბოლო წლებში ჩატარებული კვლევის შედეგები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1732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0600217"/>
              </p:ext>
            </p:extLst>
          </p:nvPr>
        </p:nvGraphicFramePr>
        <p:xfrm>
          <a:off x="685802" y="1545776"/>
          <a:ext cx="8588827" cy="4419597"/>
        </p:xfrm>
        <a:graphic>
          <a:graphicData uri="http://schemas.openxmlformats.org/drawingml/2006/table">
            <a:tbl>
              <a:tblPr/>
              <a:tblGrid>
                <a:gridCol w="526921"/>
                <a:gridCol w="4022171"/>
                <a:gridCol w="2248200"/>
                <a:gridCol w="1791535"/>
              </a:tblGrid>
              <a:tr h="230067">
                <a:tc>
                  <a:txBody>
                    <a:bodyPr/>
                    <a:lstStyle/>
                    <a:p>
                      <a:pPr algn="l" fontAlgn="b"/>
                      <a:r>
                        <a:rPr kumimoji="0" lang="en-US" sz="1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kumimoji="0" lang="ka-GE" sz="1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სარეიტინგო ქულა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kumimoji="0" lang="ka-GE" sz="1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დევნილთა რაოდენობა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kumimoji="0" lang="ka-GE" sz="1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სოც. დახ. მიმღები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59817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ოჯახი, რომლის სარეიტინგო ქულაც 30001-ზე ნაკლებია - საარსებო შემწეობა განისაზღვრება 60 ლარით ოჯახის ყველა წევრზე;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                 16,372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     14,142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3733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ოჯახი, რომლის სარეიტინგო ქულაა 30001 და მეტი, მაგრამ ნაკლებია 57001 ქულაზე - საარსებო შემწეობა განისაზღვრება 50 ლარით ოჯახის ყველა წევრზე;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                 18,386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     14,409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3733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ოჯახი, რომლის სარეიტინგო ქულაა 57001 და მეტი, მაგრამ ნაკლებია 60001 ქულაზე - საარსებო შემწეობა განისაზღვრება 40 ლარით ოჯახის ყველა წევრზე;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                   1,802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           608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3733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ოჯახი, რომლის სარეიტინგო ქულაა 60001 და მეტი, მაგრამ ნაკლებია 65001 ქულაზე - საარსებო შემწეობა განისაზღვრება 30 ლარით ოჯახის ყველა წევრზე;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                   2,976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           456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3733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ოჯახი, რომლის სარეიტინგო ქულაც 100001-ზე ნაკლებია - საარსებო შემწეობა განისაზღვრება 10 ლარით ოჯახის თითოეულ 16 წლამდე ასაკის წევრზე.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                 12,975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              58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6422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ჯამი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                 52,511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     29,673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dirty="0"/>
              <a:t>სოციალურად დაუცველი დევნილების რაოდენობა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2455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3111209"/>
              </p:ext>
            </p:extLst>
          </p:nvPr>
        </p:nvGraphicFramePr>
        <p:xfrm>
          <a:off x="609600" y="1077686"/>
          <a:ext cx="11027229" cy="49294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660" y="274640"/>
            <a:ext cx="10787743" cy="748619"/>
          </a:xfrm>
        </p:spPr>
        <p:txBody>
          <a:bodyPr>
            <a:normAutofit fontScale="90000"/>
          </a:bodyPr>
          <a:lstStyle/>
          <a:p>
            <a:pPr algn="ctr"/>
            <a:r>
              <a:rPr lang="ka-GE" dirty="0"/>
              <a:t>დევნილი მოსახლეობის შობადობა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6768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3452323"/>
              </p:ext>
            </p:extLst>
          </p:nvPr>
        </p:nvGraphicFramePr>
        <p:xfrm>
          <a:off x="740227" y="1502233"/>
          <a:ext cx="9187544" cy="296091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93772"/>
                <a:gridCol w="4593772"/>
              </a:tblGrid>
              <a:tr h="59218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100" dirty="0">
                          <a:effectLst/>
                        </a:rPr>
                        <a:t>დევნილთა კატეგორია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100">
                          <a:effectLst/>
                        </a:rPr>
                        <a:t>დევნილთა რაოდენობა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9218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100">
                          <a:effectLst/>
                        </a:rPr>
                        <a:t>დევნილების საერთო  რაოდენობა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100">
                          <a:effectLst/>
                        </a:rPr>
                        <a:t>4,656 პირი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9218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100">
                          <a:effectLst/>
                        </a:rPr>
                        <a:t>იღებს დევნილის შემწეობას 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100">
                          <a:effectLst/>
                        </a:rPr>
                        <a:t>4,240 პირი (91%)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9218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100">
                          <a:effectLst/>
                        </a:rPr>
                        <a:t>იღებს მიზნობრივ სოციალურ დახმარებას 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100">
                          <a:effectLst/>
                        </a:rPr>
                        <a:t>376 პირი (8%)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9218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100">
                          <a:effectLst/>
                        </a:rPr>
                        <a:t>არ იღებს არანაირ დახმარებას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100" dirty="0">
                          <a:effectLst/>
                        </a:rPr>
                        <a:t>40 პირი (1%)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259" y="906009"/>
            <a:ext cx="10972800" cy="269648"/>
          </a:xfrm>
        </p:spPr>
        <p:txBody>
          <a:bodyPr>
            <a:normAutofit fontScale="90000"/>
          </a:bodyPr>
          <a:lstStyle/>
          <a:p>
            <a:r>
              <a:rPr lang="ka-GE" dirty="0"/>
              <a:t>ახალი დამატებული ბენეფიციარები</a:t>
            </a:r>
            <a:r>
              <a:rPr lang="en-US" dirty="0"/>
              <a:t/>
            </a:r>
            <a:br>
              <a:rPr lang="en-US" dirty="0"/>
            </a:br>
            <a:r>
              <a:rPr lang="ka-GE" dirty="0" smtClean="0"/>
              <a:t/>
            </a:r>
            <a:br>
              <a:rPr lang="ka-GE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8509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33684904"/>
              </p:ext>
            </p:extLst>
          </p:nvPr>
        </p:nvGraphicFramePr>
        <p:xfrm>
          <a:off x="811077" y="1129371"/>
          <a:ext cx="4751523" cy="4789972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1774543"/>
                <a:gridCol w="1383435"/>
                <a:gridCol w="1593545"/>
              </a:tblGrid>
              <a:tr h="28577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000" dirty="0">
                          <a:effectLst/>
                        </a:rPr>
                        <a:t>არადევნილი </a:t>
                      </a:r>
                      <a:r>
                        <a:rPr lang="en-US" sz="1000" dirty="0">
                          <a:effectLst/>
                        </a:rPr>
                        <a:t>2016/04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000" dirty="0">
                          <a:effectLst/>
                        </a:rPr>
                        <a:t>დევნილი </a:t>
                      </a:r>
                      <a:r>
                        <a:rPr lang="en-US" sz="1000" dirty="0">
                          <a:effectLst/>
                        </a:rPr>
                        <a:t>2016/04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100">
                          <a:effectLst/>
                        </a:rPr>
                        <a:t>პროცენტი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21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</a:rPr>
                        <a:t>800,154</a:t>
                      </a:r>
                      <a:endParaRPr lang="en-US" sz="11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36,195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4.52%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21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</a:rPr>
                        <a:t>35,705</a:t>
                      </a:r>
                      <a:endParaRPr lang="en-US" sz="11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1,538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4.31%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21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</a:rPr>
                        <a:t>57,546</a:t>
                      </a:r>
                      <a:endParaRPr lang="en-US" sz="11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2,479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4.31%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21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</a:rPr>
                        <a:t>57,690</a:t>
                      </a:r>
                      <a:endParaRPr lang="en-US" sz="11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2,744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4.76%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21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</a:rPr>
                        <a:t>59,391</a:t>
                      </a:r>
                      <a:endParaRPr lang="en-US" sz="11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2,745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4.62%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21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</a:rPr>
                        <a:t>58,186</a:t>
                      </a:r>
                      <a:endParaRPr lang="en-US" sz="11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2,720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4.67%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21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>
                          <a:effectLst/>
                        </a:rPr>
                        <a:t>48,826</a:t>
                      </a:r>
                      <a:endParaRPr lang="en-US" sz="1100" b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2,315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4.74%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21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</a:rPr>
                        <a:t>54,627</a:t>
                      </a:r>
                      <a:endParaRPr lang="en-US" sz="11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2,393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4.38%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21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</a:rPr>
                        <a:t>44,387</a:t>
                      </a:r>
                      <a:endParaRPr lang="en-US" sz="11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2,056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4.63%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21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</a:rPr>
                        <a:t>36,348</a:t>
                      </a:r>
                      <a:endParaRPr lang="en-US" sz="11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1,818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5.00%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21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</a:rPr>
                        <a:t>34,846</a:t>
                      </a:r>
                      <a:endParaRPr lang="en-US" sz="11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1,791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5.14%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21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</a:rPr>
                        <a:t>23,896</a:t>
                      </a:r>
                      <a:endParaRPr lang="en-US" sz="11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1,270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5.31%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21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</a:rPr>
                        <a:t>27,471</a:t>
                      </a:r>
                      <a:endParaRPr lang="en-US" sz="11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1,516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5.52%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21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</a:rPr>
                        <a:t>29,194</a:t>
                      </a:r>
                      <a:endParaRPr lang="en-US" sz="11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1,464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5.01%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21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</a:rPr>
                        <a:t>21,577</a:t>
                      </a:r>
                      <a:endParaRPr lang="en-US" sz="11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1,065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4.94%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21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</a:rPr>
                        <a:t>20,016</a:t>
                      </a:r>
                      <a:endParaRPr lang="en-US" sz="11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970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4.85%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21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</a:rPr>
                        <a:t>16,386</a:t>
                      </a:r>
                      <a:endParaRPr lang="en-US" sz="11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707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4.31%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21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</a:rPr>
                        <a:t>13,776</a:t>
                      </a:r>
                      <a:endParaRPr lang="en-US" sz="11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608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4.41%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21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</a:rPr>
                        <a:t>13,254</a:t>
                      </a:r>
                      <a:endParaRPr lang="en-US" sz="11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602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4.54%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21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</a:rPr>
                        <a:t>13,467</a:t>
                      </a:r>
                      <a:endParaRPr lang="en-US" sz="11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555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4.12%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2000" dirty="0" smtClean="0"/>
              <a:t>შემოსავლების სამსახურიდან მიღებული მონაცემები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3641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ka-GE" dirty="0"/>
              <a:t>სიღარიბის მაჩვენებელთან მიმართებით, დევნილებსა და არადევნილებს შორის არ არსებობს მნიშვნელოვანი განსხვავება, თუმცა არსებობს განსხვავება უმუშევრობასა და შემოსავლის წყაროებთან მიმართებით, სადაც დევნილები მოწყვლად ჯგუფს წარმოადგენენ </a:t>
            </a:r>
            <a:r>
              <a:rPr lang="ka-GE" i="1" u="sng" dirty="0"/>
              <a:t>(Rebosio Calderon, Michelle P.; Karadzic, Marko; Makumi, Carolyne Nyatuga; Georgieva, Sophia V.</a:t>
            </a:r>
            <a:r>
              <a:rPr lang="en-US" i="1" u="sng" dirty="0"/>
              <a:t>, </a:t>
            </a:r>
            <a:r>
              <a:rPr lang="ka-GE" i="1" u="sng" dirty="0"/>
              <a:t>Transitioning from Status to Needs Based Assistance for Georgia IDPs: A Poverty and Social Impact Analysis, </a:t>
            </a:r>
            <a:r>
              <a:rPr lang="en-US" i="1" u="sng" dirty="0"/>
              <a:t>World Bank, 2015, </a:t>
            </a:r>
            <a:r>
              <a:rPr lang="ka-GE" i="1" u="sng" dirty="0"/>
              <a:t>17);</a:t>
            </a:r>
            <a:endParaRPr lang="en-US" i="1" u="sng" dirty="0"/>
          </a:p>
          <a:p>
            <a:endParaRPr lang="en-US" dirty="0"/>
          </a:p>
          <a:p>
            <a:pPr lvl="0"/>
            <a:r>
              <a:rPr lang="ka-GE" dirty="0"/>
              <a:t>დევნილებსა და არადევნილებს თანაბარი ხელმისაწვდომობა აქვთ ჯანდაცვაზე </a:t>
            </a:r>
            <a:r>
              <a:rPr lang="ka-GE" i="1" u="sng" dirty="0"/>
              <a:t>(</a:t>
            </a:r>
            <a:r>
              <a:rPr lang="en-US" i="1" u="sng" dirty="0" err="1"/>
              <a:t>Loughna</a:t>
            </a:r>
            <a:r>
              <a:rPr lang="en-US" i="1" u="sng" dirty="0"/>
              <a:t>, Sean. An assessment of socio-economic integration and livelihood needs of IDPs in Georgia. EU, </a:t>
            </a:r>
            <a:r>
              <a:rPr lang="ka-GE" i="1" u="sng" dirty="0"/>
              <a:t>2015</a:t>
            </a:r>
            <a:r>
              <a:rPr lang="ka-GE" dirty="0"/>
              <a:t>);</a:t>
            </a:r>
            <a:endParaRPr lang="en-US" dirty="0"/>
          </a:p>
          <a:p>
            <a:endParaRPr lang="en-US" dirty="0"/>
          </a:p>
          <a:p>
            <a:pPr lvl="0"/>
            <a:r>
              <a:rPr lang="ka-GE" dirty="0"/>
              <a:t>სოციალური მომსახურების სააგენტოს ახალი შეფასების მეთოდის მიხედვით დევნილებს ენიჭებათ უპირატესობა</a:t>
            </a:r>
            <a:r>
              <a:rPr lang="en-US" dirty="0"/>
              <a:t> </a:t>
            </a:r>
            <a:r>
              <a:rPr lang="en-US" i="1" u="sng" dirty="0"/>
              <a:t>(</a:t>
            </a:r>
            <a:r>
              <a:rPr lang="ka-GE" i="1" u="sng" dirty="0"/>
              <a:t>მსოფლიო ბანკი, 2016 წ.</a:t>
            </a:r>
            <a:r>
              <a:rPr lang="en-US" dirty="0"/>
              <a:t>)</a:t>
            </a:r>
            <a:r>
              <a:rPr lang="ka-GE" dirty="0"/>
              <a:t>; </a:t>
            </a:r>
            <a:endParaRPr lang="en-US" dirty="0"/>
          </a:p>
          <a:p>
            <a:pPr marL="109728" indent="0">
              <a:buNone/>
            </a:pPr>
            <a:endParaRPr lang="en-US" dirty="0"/>
          </a:p>
          <a:p>
            <a:pPr lvl="0"/>
            <a:r>
              <a:rPr lang="ka-GE" dirty="0" smtClean="0"/>
              <a:t>დევნილებსა და არადევნილებს შორის არ არსებობს განსხვავება სიღარიბის დონის მხრივ, არსებობს მხოლოდ განსხვავება შემოსავლებში; დევნილთა </a:t>
            </a:r>
            <a:r>
              <a:rPr lang="ka-GE" dirty="0"/>
              <a:t>83% ემხრობა საჭიროებაზე მორგებულ დევნილის შემწეობას </a:t>
            </a:r>
            <a:r>
              <a:rPr lang="ka-GE" i="1" u="sng" dirty="0"/>
              <a:t>(მსოფლიო ბანკის მიმდინარე კვლევა</a:t>
            </a:r>
            <a:r>
              <a:rPr lang="ka-GE" dirty="0" smtClean="0"/>
              <a:t>)</a:t>
            </a:r>
            <a:endParaRPr lang="en-US" dirty="0" smtClean="0"/>
          </a:p>
          <a:p>
            <a:pPr lvl="0"/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dirty="0" smtClean="0"/>
              <a:t>ბოლო წლებში ჩატარებული კვლევის შედეგები</a:t>
            </a:r>
            <a:br>
              <a:rPr lang="ka-GE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8893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/>
          <p:cNvSpPr/>
          <p:nvPr/>
        </p:nvSpPr>
        <p:spPr>
          <a:xfrm>
            <a:off x="4702100" y="2274849"/>
            <a:ext cx="2787805" cy="2542478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8565996" y="2274849"/>
            <a:ext cx="2787805" cy="2542478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200" y="2274849"/>
            <a:ext cx="2787805" cy="2542478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871270" y="3361422"/>
            <a:ext cx="8194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 smtClean="0">
                <a:solidFill>
                  <a:prstClr val="black"/>
                </a:solidFill>
              </a:rPr>
              <a:t>64,192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599065" y="3361422"/>
            <a:ext cx="99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>
                <a:solidFill>
                  <a:prstClr val="black"/>
                </a:solidFill>
              </a:rPr>
              <a:t>122,927 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735167" y="3361422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>
                <a:solidFill>
                  <a:prstClr val="black"/>
                </a:solidFill>
              </a:rPr>
              <a:t>90,281 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613213" y="1822010"/>
            <a:ext cx="26933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 smtClean="0">
                <a:solidFill>
                  <a:prstClr val="black"/>
                </a:solidFill>
              </a:rPr>
              <a:t>არასდროს შეფასებული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601844" y="1813387"/>
            <a:ext cx="29883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 smtClean="0">
                <a:solidFill>
                  <a:prstClr val="black"/>
                </a:solidFill>
              </a:rPr>
              <a:t>რეგისტრაცია შეწყვეტილი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386359" y="1813387"/>
            <a:ext cx="16914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 smtClean="0">
                <a:solidFill>
                  <a:prstClr val="black"/>
                </a:solidFill>
              </a:rPr>
              <a:t>აქტიური ბაზა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4000" dirty="0" smtClean="0"/>
              <a:t>დევნილთა ჯგუფები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549541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/>
          <p:cNvSpPr/>
          <p:nvPr/>
        </p:nvSpPr>
        <p:spPr>
          <a:xfrm>
            <a:off x="4909408" y="2459515"/>
            <a:ext cx="2378252" cy="2173146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200" y="2274849"/>
            <a:ext cx="2787805" cy="2542478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ight Arrow 9"/>
          <p:cNvSpPr/>
          <p:nvPr/>
        </p:nvSpPr>
        <p:spPr>
          <a:xfrm>
            <a:off x="3751456" y="3245005"/>
            <a:ext cx="825190" cy="602166"/>
          </a:xfrm>
          <a:prstGeom prst="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9087313" y="1550019"/>
            <a:ext cx="1799064" cy="1694986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9087313" y="3847171"/>
            <a:ext cx="1799064" cy="1694986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Right Arrow 13"/>
          <p:cNvSpPr/>
          <p:nvPr/>
        </p:nvSpPr>
        <p:spPr>
          <a:xfrm rot="20343053">
            <a:off x="7683731" y="2617429"/>
            <a:ext cx="1341568" cy="602166"/>
          </a:xfrm>
          <a:prstGeom prst="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Right Arrow 14"/>
          <p:cNvSpPr/>
          <p:nvPr/>
        </p:nvSpPr>
        <p:spPr>
          <a:xfrm rot="1260417">
            <a:off x="7624472" y="3858209"/>
            <a:ext cx="1404196" cy="602166"/>
          </a:xfrm>
          <a:prstGeom prst="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871266" y="3361422"/>
            <a:ext cx="8194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 smtClean="0">
                <a:solidFill>
                  <a:prstClr val="black"/>
                </a:solidFill>
              </a:rPr>
              <a:t>64,192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9520210" y="4447995"/>
            <a:ext cx="9332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 27,069 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520209" y="2212833"/>
            <a:ext cx="9332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 25,442 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735163" y="3299574"/>
            <a:ext cx="8194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>
                <a:solidFill>
                  <a:prstClr val="black"/>
                </a:solidFill>
              </a:rPr>
              <a:t>52,511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9020875" y="3439525"/>
            <a:ext cx="19319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 smtClean="0">
                <a:solidFill>
                  <a:prstClr val="black"/>
                </a:solidFill>
              </a:rPr>
              <a:t>განუსახლებელი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573390" y="1898016"/>
            <a:ext cx="1050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 smtClean="0">
                <a:solidFill>
                  <a:prstClr val="black"/>
                </a:solidFill>
              </a:rPr>
              <a:t>&lt;100,001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386356" y="1691062"/>
            <a:ext cx="16914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 smtClean="0">
                <a:solidFill>
                  <a:prstClr val="black"/>
                </a:solidFill>
              </a:rPr>
              <a:t>აქტიური ბაზა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9181175" y="1174671"/>
            <a:ext cx="18229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 smtClean="0">
                <a:solidFill>
                  <a:prstClr val="black"/>
                </a:solidFill>
              </a:rPr>
              <a:t>განსახლებული</a:t>
            </a: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7376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277</TotalTime>
  <Words>663</Words>
  <Application>Microsoft Office PowerPoint</Application>
  <PresentationFormat>Widescreen</PresentationFormat>
  <Paragraphs>241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15</vt:i4>
      </vt:variant>
    </vt:vector>
  </HeadingPairs>
  <TitlesOfParts>
    <vt:vector size="28" baseType="lpstr">
      <vt:lpstr>Arial</vt:lpstr>
      <vt:lpstr>Calibri</vt:lpstr>
      <vt:lpstr>Calibri Light</vt:lpstr>
      <vt:lpstr>Lucida Sans Unicode</vt:lpstr>
      <vt:lpstr>Sylfaen</vt:lpstr>
      <vt:lpstr>Times New Roman</vt:lpstr>
      <vt:lpstr>Verdana</vt:lpstr>
      <vt:lpstr>Wingdings 2</vt:lpstr>
      <vt:lpstr>Wingdings 3</vt:lpstr>
      <vt:lpstr>1_Concourse</vt:lpstr>
      <vt:lpstr>Office Theme</vt:lpstr>
      <vt:lpstr>1_Office Theme</vt:lpstr>
      <vt:lpstr>2_Office Theme</vt:lpstr>
      <vt:lpstr>შემწეობის სისტემის ცვლილების პროექტი</vt:lpstr>
      <vt:lpstr>PowerPoint Presentation</vt:lpstr>
      <vt:lpstr>სოციალურად დაუცველი დევნილების რაოდენობა</vt:lpstr>
      <vt:lpstr>დევნილი მოსახლეობის შობადობა  </vt:lpstr>
      <vt:lpstr>ახალი დამატებული ბენეფიციარები  </vt:lpstr>
      <vt:lpstr>შემოსავლების სამსახურიდან მიღებული მონაცემები </vt:lpstr>
      <vt:lpstr>ბოლო წლებში ჩატარებული კვლევის შედეგები </vt:lpstr>
      <vt:lpstr>დევნილთა ჯგუფები</vt:lpstr>
      <vt:lpstr>PowerPoint Presentation</vt:lpstr>
      <vt:lpstr>PowerPoint Presentation</vt:lpstr>
      <vt:lpstr>PowerPoint Presentation</vt:lpstr>
      <vt:lpstr>რეფორმის შედეგად მიღებული დანახარჯი</vt:lpstr>
      <vt:lpstr>გალის მოსახლეობა</vt:lpstr>
      <vt:lpstr>PowerPoint Presentation</vt:lpstr>
      <vt:lpstr>გმადლობთ ყურადღებისთვის!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Irakli Ujmajuridze</dc:creator>
  <cp:lastModifiedBy>Khatuna Moseshvili</cp:lastModifiedBy>
  <cp:revision>23</cp:revision>
  <dcterms:created xsi:type="dcterms:W3CDTF">2017-11-10T06:17:11Z</dcterms:created>
  <dcterms:modified xsi:type="dcterms:W3CDTF">2017-12-04T09:38:56Z</dcterms:modified>
</cp:coreProperties>
</file>